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Подходы к имитации </a:t>
            </a:r>
            <a:r>
              <a:rPr lang="ru-RU" dirty="0" smtClean="0"/>
              <a:t>игры компьютером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Анализ</a:t>
            </a:r>
            <a:br>
              <a:rPr lang="ru-RU" sz="2400" dirty="0" smtClean="0"/>
            </a:br>
            <a:r>
              <a:rPr lang="ru-RU" sz="2400" dirty="0" smtClean="0"/>
              <a:t>Стратегия</a:t>
            </a:r>
            <a:br>
              <a:rPr lang="ru-RU" sz="2400" dirty="0" smtClean="0"/>
            </a:br>
            <a:r>
              <a:rPr lang="ru-RU" sz="2400" dirty="0" smtClean="0"/>
              <a:t>Тактика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Набор правил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Предварительный просмотр и оценивание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/>
              <a:t>Алгоритм Британского </a:t>
            </a:r>
            <a:r>
              <a:rPr lang="ru-RU" sz="2400" dirty="0" smtClean="0"/>
              <a:t>музея (полный перебор)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400" dirty="0" smtClean="0"/>
              <a:t>Предварительный просмотр </a:t>
            </a:r>
            <a:r>
              <a:rPr lang="ru-RU" sz="2400" smtClean="0"/>
              <a:t>настолько далеко, </a:t>
            </a:r>
            <a:r>
              <a:rPr lang="ru-RU" sz="2400" dirty="0" smtClean="0"/>
              <a:t>насколько возможно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>
            <a:off x="858644" y="1930399"/>
            <a:ext cx="45719" cy="118079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ая круглая скобка 7"/>
          <p:cNvSpPr/>
          <p:nvPr/>
        </p:nvSpPr>
        <p:spPr>
          <a:xfrm>
            <a:off x="2471645" y="1930399"/>
            <a:ext cx="45719" cy="1180791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653990" y="227847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769024" y="2259184"/>
            <a:ext cx="1765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Действие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60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Блок-схема: узел 67"/>
          <p:cNvSpPr/>
          <p:nvPr/>
        </p:nvSpPr>
        <p:spPr>
          <a:xfrm>
            <a:off x="6610960" y="3408855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Минимакс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0-й уровень – игрок </a:t>
            </a:r>
            <a:r>
              <a:rPr lang="en-US" sz="2000" dirty="0" smtClean="0"/>
              <a:t>MAX</a:t>
            </a:r>
            <a:r>
              <a:rPr lang="ru-RU" sz="2000" dirty="0" smtClean="0"/>
              <a:t>, дальше чередование </a:t>
            </a:r>
            <a:r>
              <a:rPr lang="en-US" sz="2000" dirty="0" smtClean="0"/>
              <a:t>MIN </a:t>
            </a:r>
            <a:r>
              <a:rPr lang="ru-RU" sz="2000" dirty="0" smtClean="0"/>
              <a:t>и </a:t>
            </a:r>
            <a:r>
              <a:rPr lang="en-US" sz="2000" dirty="0" smtClean="0"/>
              <a:t>MAX</a:t>
            </a:r>
            <a:endParaRPr lang="ru-RU" sz="2000" dirty="0" smtClean="0"/>
          </a:p>
          <a:p>
            <a:r>
              <a:rPr lang="ru-RU" sz="2000" dirty="0" smtClean="0"/>
              <a:t>Вычисляются значения</a:t>
            </a:r>
            <a:r>
              <a:rPr lang="en-US" sz="2000" dirty="0" smtClean="0"/>
              <a:t> </a:t>
            </a:r>
            <a:r>
              <a:rPr lang="ru-RU" sz="2000" dirty="0" smtClean="0"/>
              <a:t>в листьях</a:t>
            </a:r>
          </a:p>
          <a:p>
            <a:r>
              <a:rPr lang="ru-RU" sz="2000" dirty="0" smtClean="0"/>
              <a:t>На уровне игрока </a:t>
            </a:r>
            <a:r>
              <a:rPr lang="en-US" sz="2000" dirty="0" smtClean="0"/>
              <a:t>MIN</a:t>
            </a:r>
            <a:r>
              <a:rPr lang="ru-RU" sz="2000" dirty="0" smtClean="0"/>
              <a:t>(</a:t>
            </a:r>
            <a:r>
              <a:rPr lang="en-US" sz="2000" dirty="0" smtClean="0"/>
              <a:t>MAX) </a:t>
            </a:r>
            <a:r>
              <a:rPr lang="ru-RU" sz="2000" dirty="0" smtClean="0"/>
              <a:t>значение вершины</a:t>
            </a:r>
            <a:r>
              <a:rPr lang="en-US" sz="2000" dirty="0" smtClean="0"/>
              <a:t> </a:t>
            </a:r>
            <a:r>
              <a:rPr lang="ru-RU" sz="2000" dirty="0" smtClean="0"/>
              <a:t>вычисляется как минимум(максимум) из значений смежных вершин на уровне ниже</a:t>
            </a:r>
          </a:p>
          <a:p>
            <a:r>
              <a:rPr lang="ru-RU" sz="2000" dirty="0" smtClean="0"/>
              <a:t>Процесс продолжается до вычисления</a:t>
            </a:r>
            <a:br>
              <a:rPr lang="ru-RU" sz="2000" dirty="0" smtClean="0"/>
            </a:br>
            <a:r>
              <a:rPr lang="ru-RU" sz="2000" dirty="0" smtClean="0"/>
              <a:t>значения в корне дерева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5679255" y="4254193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Блок-схема: узел 10"/>
          <p:cNvSpPr/>
          <p:nvPr/>
        </p:nvSpPr>
        <p:spPr>
          <a:xfrm>
            <a:off x="7524856" y="4239685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6612161" y="3408714"/>
            <a:ext cx="566057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12" idx="3"/>
            <a:endCxn id="10" idx="7"/>
          </p:cNvCxnSpPr>
          <p:nvPr/>
        </p:nvCxnSpPr>
        <p:spPr>
          <a:xfrm flipH="1">
            <a:off x="6162415" y="3891142"/>
            <a:ext cx="532643" cy="4459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1" idx="1"/>
            <a:endCxn id="12" idx="5"/>
          </p:cNvCxnSpPr>
          <p:nvPr/>
        </p:nvCxnSpPr>
        <p:spPr>
          <a:xfrm flipH="1" flipV="1">
            <a:off x="7095321" y="3891142"/>
            <a:ext cx="512432" cy="4335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>
            <a:off x="5113198" y="5541319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6162415" y="5526811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>
            <a:stCxn id="10" idx="3"/>
            <a:endCxn id="25" idx="0"/>
          </p:cNvCxnSpPr>
          <p:nvPr/>
        </p:nvCxnSpPr>
        <p:spPr>
          <a:xfrm flipH="1">
            <a:off x="5396227" y="4737353"/>
            <a:ext cx="365925" cy="8039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6" idx="0"/>
            <a:endCxn id="10" idx="5"/>
          </p:cNvCxnSpPr>
          <p:nvPr/>
        </p:nvCxnSpPr>
        <p:spPr>
          <a:xfrm flipH="1" flipV="1">
            <a:off x="6162415" y="4737353"/>
            <a:ext cx="283029" cy="7894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узел 40"/>
          <p:cNvSpPr/>
          <p:nvPr/>
        </p:nvSpPr>
        <p:spPr>
          <a:xfrm>
            <a:off x="6958799" y="5555827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Блок-схема: узел 41"/>
          <p:cNvSpPr/>
          <p:nvPr/>
        </p:nvSpPr>
        <p:spPr>
          <a:xfrm>
            <a:off x="8090913" y="5541319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>
            <a:stCxn id="11" idx="3"/>
            <a:endCxn id="41" idx="0"/>
          </p:cNvCxnSpPr>
          <p:nvPr/>
        </p:nvCxnSpPr>
        <p:spPr>
          <a:xfrm flipH="1">
            <a:off x="7241828" y="4735228"/>
            <a:ext cx="365925" cy="82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42" idx="0"/>
            <a:endCxn id="11" idx="5"/>
          </p:cNvCxnSpPr>
          <p:nvPr/>
        </p:nvCxnSpPr>
        <p:spPr>
          <a:xfrm flipH="1" flipV="1">
            <a:off x="8008016" y="4735228"/>
            <a:ext cx="365926" cy="8060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56285" y="3440334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804360" y="4275611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Блок-схема: узел 50"/>
          <p:cNvSpPr/>
          <p:nvPr/>
        </p:nvSpPr>
        <p:spPr>
          <a:xfrm>
            <a:off x="5678560" y="4254855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Блок-схема: узел 53"/>
          <p:cNvSpPr/>
          <p:nvPr/>
        </p:nvSpPr>
        <p:spPr>
          <a:xfrm>
            <a:off x="7525360" y="4240455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flipH="1">
            <a:off x="5254075" y="4797519"/>
            <a:ext cx="284303" cy="61991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>
            <a:off x="7105719" y="4797520"/>
            <a:ext cx="284303" cy="61991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H="1">
            <a:off x="6104584" y="3879714"/>
            <a:ext cx="402940" cy="334447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82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10" grpId="0" animBg="1"/>
      <p:bldP spid="11" grpId="0" animBg="1"/>
      <p:bldP spid="12" grpId="0" animBg="1"/>
      <p:bldP spid="51" grpId="0" animBg="1"/>
      <p:bldP spid="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Блок-схема: узел 32"/>
          <p:cNvSpPr/>
          <p:nvPr/>
        </p:nvSpPr>
        <p:spPr>
          <a:xfrm>
            <a:off x="3229200" y="3373909"/>
            <a:ext cx="563772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Блок-схема: узел 50"/>
          <p:cNvSpPr/>
          <p:nvPr/>
        </p:nvSpPr>
        <p:spPr>
          <a:xfrm>
            <a:off x="3227190" y="3373909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Блок-схема: узел 11"/>
          <p:cNvSpPr/>
          <p:nvPr/>
        </p:nvSpPr>
        <p:spPr>
          <a:xfrm>
            <a:off x="4160791" y="2527768"/>
            <a:ext cx="566057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Альфа-бета отсечение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474" y="1981200"/>
            <a:ext cx="8645526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Дает такой же результат, что и минимакс, но за меньшее число шагов.</a:t>
            </a:r>
            <a:endParaRPr lang="ru-RU" sz="2000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5073486" y="3358739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>
            <a:stCxn id="12" idx="3"/>
            <a:endCxn id="10" idx="7"/>
          </p:cNvCxnSpPr>
          <p:nvPr/>
        </p:nvCxnSpPr>
        <p:spPr>
          <a:xfrm flipH="1">
            <a:off x="3711045" y="3010196"/>
            <a:ext cx="532643" cy="4459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1" idx="1"/>
            <a:endCxn id="12" idx="5"/>
          </p:cNvCxnSpPr>
          <p:nvPr/>
        </p:nvCxnSpPr>
        <p:spPr>
          <a:xfrm flipH="1" flipV="1">
            <a:off x="4643951" y="3010196"/>
            <a:ext cx="512432" cy="4335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Блок-схема: узел 24"/>
          <p:cNvSpPr/>
          <p:nvPr/>
        </p:nvSpPr>
        <p:spPr>
          <a:xfrm>
            <a:off x="2661828" y="4660373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Блок-схема: узел 25"/>
          <p:cNvSpPr/>
          <p:nvPr/>
        </p:nvSpPr>
        <p:spPr>
          <a:xfrm>
            <a:off x="3711045" y="4645865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>
            <a:stCxn id="10" idx="3"/>
            <a:endCxn id="25" idx="0"/>
          </p:cNvCxnSpPr>
          <p:nvPr/>
        </p:nvCxnSpPr>
        <p:spPr>
          <a:xfrm flipH="1">
            <a:off x="2944857" y="3856407"/>
            <a:ext cx="365925" cy="8039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6" idx="0"/>
            <a:endCxn id="10" idx="5"/>
          </p:cNvCxnSpPr>
          <p:nvPr/>
        </p:nvCxnSpPr>
        <p:spPr>
          <a:xfrm flipH="1" flipV="1">
            <a:off x="3711045" y="3856407"/>
            <a:ext cx="283029" cy="78945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узел 40"/>
          <p:cNvSpPr/>
          <p:nvPr/>
        </p:nvSpPr>
        <p:spPr>
          <a:xfrm>
            <a:off x="4507429" y="4674881"/>
            <a:ext cx="566057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Блок-схема: узел 41"/>
          <p:cNvSpPr/>
          <p:nvPr/>
        </p:nvSpPr>
        <p:spPr>
          <a:xfrm>
            <a:off x="5639543" y="4660373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>
            <a:stCxn id="11" idx="3"/>
            <a:endCxn id="41" idx="0"/>
          </p:cNvCxnSpPr>
          <p:nvPr/>
        </p:nvCxnSpPr>
        <p:spPr>
          <a:xfrm flipH="1">
            <a:off x="4790458" y="3854282"/>
            <a:ext cx="365925" cy="8205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42" idx="0"/>
            <a:endCxn id="11" idx="5"/>
          </p:cNvCxnSpPr>
          <p:nvPr/>
        </p:nvCxnSpPr>
        <p:spPr>
          <a:xfrm flipH="1" flipV="1">
            <a:off x="5556646" y="3854282"/>
            <a:ext cx="365926" cy="8060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204915" y="2559388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352990" y="3394665"/>
            <a:ext cx="84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Блок-схема: узел 29"/>
          <p:cNvSpPr/>
          <p:nvPr/>
        </p:nvSpPr>
        <p:spPr>
          <a:xfrm>
            <a:off x="2660400" y="4662000"/>
            <a:ext cx="567485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Блок-схема: узел 30"/>
          <p:cNvSpPr/>
          <p:nvPr/>
        </p:nvSpPr>
        <p:spPr>
          <a:xfrm>
            <a:off x="3227885" y="3373909"/>
            <a:ext cx="563772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≤2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Блок-схема: узел 31"/>
          <p:cNvSpPr/>
          <p:nvPr/>
        </p:nvSpPr>
        <p:spPr>
          <a:xfrm>
            <a:off x="3711600" y="4647600"/>
            <a:ext cx="566057" cy="580565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2800078" y="3917885"/>
            <a:ext cx="284303" cy="619915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Блок-схема: узел 34"/>
          <p:cNvSpPr/>
          <p:nvPr/>
        </p:nvSpPr>
        <p:spPr>
          <a:xfrm>
            <a:off x="4161600" y="2527768"/>
            <a:ext cx="563772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Блок-схема: узел 35"/>
          <p:cNvSpPr/>
          <p:nvPr/>
        </p:nvSpPr>
        <p:spPr>
          <a:xfrm>
            <a:off x="4506874" y="4674881"/>
            <a:ext cx="566383" cy="56605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Блок-схема: узел 37"/>
          <p:cNvSpPr/>
          <p:nvPr/>
        </p:nvSpPr>
        <p:spPr>
          <a:xfrm>
            <a:off x="5072400" y="3358739"/>
            <a:ext cx="563772" cy="581227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≤1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Прямая соединительная линия 38"/>
          <p:cNvCxnSpPr>
            <a:stCxn id="38" idx="1"/>
            <a:endCxn id="35" idx="5"/>
          </p:cNvCxnSpPr>
          <p:nvPr/>
        </p:nvCxnSpPr>
        <p:spPr>
          <a:xfrm flipH="1" flipV="1">
            <a:off x="4642810" y="3010928"/>
            <a:ext cx="512152" cy="4329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Блок-схема: узел 44"/>
          <p:cNvSpPr/>
          <p:nvPr/>
        </p:nvSpPr>
        <p:spPr>
          <a:xfrm>
            <a:off x="4161600" y="2528625"/>
            <a:ext cx="567485" cy="565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H="1">
            <a:off x="3639989" y="3006554"/>
            <a:ext cx="402940" cy="344079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54701" y="2475964"/>
                <a:ext cx="2010037" cy="823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sty m:val="p"/>
                                    <m:brk m:alnAt="7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est</m:t>
                                </m:r>
                                <m:r>
                                  <a:rPr lang="ru-RU" sz="2400" i="0">
                                    <a:latin typeface="Cambria Math" panose="02040503050406030204" pitchFamily="18" charset="0"/>
                                  </a:rPr>
                                  <m:t>≥2</m:t>
                                </m:r>
                                <m:r>
                                  <a:rPr lang="ru-RU" sz="2400" b="0" i="0" smtClean="0"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best</m:t>
                                </m:r>
                                <m:r>
                                  <a:rPr lang="ru-RU" sz="2400" i="0">
                                    <a:latin typeface="Cambria Math" panose="02040503050406030204" pitchFamily="18" charset="0"/>
                                  </a:rPr>
                                  <m:t>≤1</m:t>
                                </m:r>
                                <m:r>
                                  <a:rPr lang="ru-RU" sz="2400" b="0" i="0" smtClean="0"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1" smtClean="0">
                                    <a:latin typeface="Cambria Math" panose="02040503050406030204" pitchFamily="18" charset="0"/>
                                  </a:rPr>
                                  <m:t>β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701" y="2475964"/>
                <a:ext cx="2010037" cy="8238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718188" y="2592996"/>
            <a:ext cx="87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⇒ Ø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Номер слайда 3"/>
          <p:cNvSpPr txBox="1">
            <a:spLocks/>
          </p:cNvSpPr>
          <p:nvPr/>
        </p:nvSpPr>
        <p:spPr>
          <a:xfrm>
            <a:off x="8298609" y="62493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400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3</a:t>
            </a:r>
            <a:endParaRPr lang="en-US" dirty="0"/>
          </a:p>
        </p:txBody>
      </p:sp>
      <p:sp>
        <p:nvSpPr>
          <p:cNvPr id="40" name="Блок-схема: узел 39"/>
          <p:cNvSpPr/>
          <p:nvPr/>
        </p:nvSpPr>
        <p:spPr>
          <a:xfrm>
            <a:off x="5641200" y="4662000"/>
            <a:ext cx="566057" cy="580565"/>
          </a:xfrm>
          <a:prstGeom prst="flowChartConnector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77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1" grpId="0" animBg="1"/>
      <p:bldP spid="12" grpId="0" animBg="1"/>
      <p:bldP spid="11" grpId="0" animBg="1"/>
      <p:bldP spid="25" grpId="0" animBg="1"/>
      <p:bldP spid="26" grpId="0" animBg="1"/>
      <p:bldP spid="41" grpId="0" animBg="1"/>
      <p:bldP spid="42" grpId="0" animBg="1"/>
      <p:bldP spid="30" grpId="0" animBg="1"/>
      <p:bldP spid="31" grpId="0" animBg="1"/>
      <p:bldP spid="31" grpId="1" animBg="1"/>
      <p:bldP spid="32" grpId="0" animBg="1"/>
      <p:bldP spid="35" grpId="0" animBg="1"/>
      <p:bldP spid="35" grpId="1" animBg="1"/>
      <p:bldP spid="36" grpId="0" animBg="1"/>
      <p:bldP spid="38" grpId="0" animBg="1"/>
      <p:bldP spid="45" grpId="0" animBg="1"/>
      <p:bldP spid="5" grpId="0"/>
      <p:bldP spid="5" grpId="1"/>
      <p:bldP spid="13" grpId="0"/>
      <p:bldP spid="13" grpId="1"/>
      <p:bldP spid="40" grpId="0" animBg="1"/>
    </p:bld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4190</TotalTime>
  <Words>94</Words>
  <Application>Microsoft Office PowerPoint</Application>
  <PresentationFormat>Экран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Calibri</vt:lpstr>
      <vt:lpstr>Cambria Math</vt:lpstr>
      <vt:lpstr>Rockwell</vt:lpstr>
      <vt:lpstr>Wingdings</vt:lpstr>
      <vt:lpstr>Преимущество</vt:lpstr>
      <vt:lpstr>Подходы к имитации игры компьютером</vt:lpstr>
      <vt:lpstr>Минимакс</vt:lpstr>
      <vt:lpstr>Альфа-бета отсечение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Microsoft</cp:lastModifiedBy>
  <cp:revision>240</cp:revision>
  <cp:lastPrinted>2017-02-02T08:45:40Z</cp:lastPrinted>
  <dcterms:created xsi:type="dcterms:W3CDTF">2017-01-31T11:25:04Z</dcterms:created>
  <dcterms:modified xsi:type="dcterms:W3CDTF">2017-03-06T19:39:33Z</dcterms:modified>
</cp:coreProperties>
</file>